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2884C-0000-4D9C-9F10-AB5C03A0C296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31BD5-E917-462D-BBF8-8F49295C3C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B3C6-E2C9-44D1-96CF-BAAA5D4C2CA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CFB3C6-E2C9-44D1-96CF-BAAA5D4C2CA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31BD5-E917-462D-BBF8-8F49295C3CE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38163" y="686764"/>
            <a:ext cx="8251891" cy="5751534"/>
            <a:chOff x="538163" y="686764"/>
            <a:chExt cx="8251891" cy="5751534"/>
          </a:xfrm>
        </p:grpSpPr>
        <p:pic>
          <p:nvPicPr>
            <p:cNvPr id="5" name="Рисунок 4" descr="Рис_1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0323954">
              <a:off x="636456" y="686764"/>
              <a:ext cx="4415430" cy="3348544"/>
            </a:xfrm>
            <a:prstGeom prst="rect">
              <a:avLst/>
            </a:prstGeom>
          </p:spPr>
        </p:pic>
        <p:pic>
          <p:nvPicPr>
            <p:cNvPr id="6" name="Рисунок 5" descr="Рис_2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139541">
              <a:off x="3986998" y="2149607"/>
              <a:ext cx="4803056" cy="4288691"/>
            </a:xfrm>
            <a:prstGeom prst="rect">
              <a:avLst/>
            </a:prstGeom>
          </p:spPr>
        </p:pic>
        <p:pic>
          <p:nvPicPr>
            <p:cNvPr id="7" name="Рисунок 6" descr="Рис_12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20683575">
              <a:off x="538163" y="2852936"/>
              <a:ext cx="4841662" cy="3452614"/>
            </a:xfrm>
            <a:prstGeom prst="rect">
              <a:avLst/>
            </a:prstGeom>
          </p:spPr>
        </p:pic>
      </p:grpSp>
      <p:sp>
        <p:nvSpPr>
          <p:cNvPr id="4" name="Прямоугольник 3"/>
          <p:cNvSpPr/>
          <p:nvPr/>
        </p:nvSpPr>
        <p:spPr>
          <a:xfrm>
            <a:off x="179512" y="764704"/>
            <a:ext cx="8782179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Аналіз та використання</a:t>
            </a:r>
            <a:endParaRPr lang="en-US" sz="51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5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комп’ютерних програм </a:t>
            </a:r>
          </a:p>
          <a:p>
            <a:pPr algn="ctr"/>
            <a:r>
              <a:rPr lang="uk-UA" sz="51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створення діаграм зв’язку</a:t>
            </a:r>
            <a:endParaRPr lang="ru-RU" sz="51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2690" y="0"/>
            <a:ext cx="30620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Мої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9144000" cy="6310808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76672"/>
            <a:ext cx="56909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Мозковий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штурм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Рисунок 75" descr="http://www.mind-map.ru/inc/images/0704/0704022002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838557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412776"/>
            <a:ext cx="8183880" cy="4622264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183880" cy="490803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   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Робота  може бути корисною як для учнів і вчителів,   так і для широкого кола читачів;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результати дослідницької роботи та  її </a:t>
            </a:r>
          </a:p>
          <a:p>
            <a:pPr>
              <a:buNone/>
            </a:pP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   Рекомендації будуть доведені до відома учнів 9–11-тих класів на шкільній та міській науково-дослідницькій конференціях;</a:t>
            </a:r>
          </a:p>
          <a:p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   Дві  школи міста Фастова зможуть   використати     пропозицію   комерційної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компанії  </a:t>
            </a:r>
            <a:r>
              <a:rPr lang="uk-UA" sz="3800" b="1" dirty="0" err="1" smtClean="0">
                <a:latin typeface="Times New Roman" pitchFamily="18" charset="0"/>
                <a:cs typeface="Times New Roman" pitchFamily="18" charset="0"/>
              </a:rPr>
              <a:t>ConceptDraw</a:t>
            </a: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,  яка має освітні програми і пропонує 22 безкоштовні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ліцензії   для   використання   її   програмних   продуктів  у   освіті     (у таких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800" b="1" dirty="0" smtClean="0">
                <a:latin typeface="Times New Roman" pitchFamily="18" charset="0"/>
                <a:cs typeface="Times New Roman" pitchFamily="18" charset="0"/>
              </a:rPr>
              <a:t>програмах вже  працюють окремі школи Львова, Чернівців, Одеси тощо). </a:t>
            </a:r>
            <a:endParaRPr lang="ru-RU" sz="3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6115" y="404664"/>
            <a:ext cx="7957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20891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Використання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освіті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методу </a:t>
            </a:r>
          </a:p>
          <a:p>
            <a:pPr algn="ctr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картування мислення </a:t>
            </a:r>
          </a:p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підвищує </a:t>
            </a:r>
          </a:p>
          <a:p>
            <a:pPr algn="ctr"/>
            <a:r>
              <a:rPr lang="uk-UA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 навчання</a:t>
            </a:r>
          </a:p>
          <a:p>
            <a:pPr algn="ctr"/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Рис_2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8964488" cy="532859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1600 школярів з 15-ти сінгапурських шкіл намалювали найбільшу інтелект-карту в світі - розміром з два </a:t>
            </a:r>
            <a:r>
              <a:rPr lang="uk-UA" b="1" dirty="0" err="1" smtClean="0"/>
              <a:t>бадмінтонних</a:t>
            </a:r>
            <a:r>
              <a:rPr lang="uk-UA" b="1" dirty="0" smtClean="0"/>
              <a:t> </a:t>
            </a:r>
            <a:r>
              <a:rPr lang="uk-UA" b="1" dirty="0" err="1" smtClean="0"/>
              <a:t>корта</a:t>
            </a:r>
            <a:r>
              <a:rPr lang="uk-UA" b="1" dirty="0" smtClean="0"/>
              <a:t> (180кв.м), яку помістили на будівлі Сінгапурського Інституту </a:t>
            </a:r>
            <a:r>
              <a:rPr lang="uk-UA" b="1" dirty="0" err="1" smtClean="0"/>
              <a:t>Менеджемента</a:t>
            </a:r>
            <a:r>
              <a:rPr lang="uk-UA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За </a:t>
            </a:r>
            <a:r>
              <a:rPr lang="ru-RU" sz="3200" b="1" dirty="0" err="1" smtClean="0"/>
              <a:t>даними</a:t>
            </a:r>
            <a:r>
              <a:rPr lang="ru-RU" sz="3200" b="1" dirty="0" smtClean="0"/>
              <a:t>  </a:t>
            </a:r>
            <a:r>
              <a:rPr lang="ru-RU" sz="3200" b="1" dirty="0" err="1" smtClean="0"/>
              <a:t>міжнародного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порівняльного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дослідження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якості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математичної</a:t>
            </a:r>
            <a:r>
              <a:rPr lang="ru-RU" sz="3200" b="1" dirty="0" smtClean="0"/>
              <a:t>  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  </a:t>
            </a:r>
            <a:r>
              <a:rPr lang="ru-RU" sz="3200" b="1" dirty="0" err="1" smtClean="0"/>
              <a:t>природничої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освіти</a:t>
            </a:r>
            <a:r>
              <a:rPr lang="ru-RU" sz="3200" b="1" dirty="0" smtClean="0"/>
              <a:t> TIMSS ,  </a:t>
            </a:r>
            <a:r>
              <a:rPr lang="ru-RU" sz="3200" b="1" dirty="0" err="1" smtClean="0"/>
              <a:t>який</a:t>
            </a:r>
            <a:r>
              <a:rPr lang="ru-RU" sz="3200" b="1" dirty="0" smtClean="0"/>
              <a:t>    </a:t>
            </a:r>
            <a:r>
              <a:rPr lang="ru-RU" sz="3200" b="1" dirty="0" err="1" smtClean="0"/>
              <a:t>проводився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Міжнародною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асоціацією</a:t>
            </a:r>
            <a:r>
              <a:rPr lang="ru-RU" sz="3200" b="1" dirty="0" smtClean="0"/>
              <a:t> за </a:t>
            </a:r>
            <a:r>
              <a:rPr lang="ru-RU" sz="3200" b="1" dirty="0" err="1" smtClean="0"/>
              <a:t>оцінкою</a:t>
            </a:r>
            <a:r>
              <a:rPr lang="ru-RU" sz="3200" b="1" dirty="0" smtClean="0"/>
              <a:t>  </a:t>
            </a:r>
            <a:r>
              <a:rPr lang="ru-RU" sz="3200" b="1" dirty="0" err="1" smtClean="0"/>
              <a:t>навчальних</a:t>
            </a:r>
            <a:r>
              <a:rPr lang="ru-RU" sz="3200" b="1" dirty="0" smtClean="0"/>
              <a:t>  </a:t>
            </a:r>
            <a:r>
              <a:rPr lang="ru-RU" sz="3200" b="1" dirty="0" err="1" smtClean="0"/>
              <a:t>досягнень</a:t>
            </a:r>
            <a:r>
              <a:rPr lang="ru-RU" sz="3200" b="1" dirty="0" smtClean="0"/>
              <a:t> 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дан</a:t>
            </a:r>
            <a:r>
              <a:rPr lang="uk-UA" sz="3200" b="1" dirty="0" err="1" smtClean="0"/>
              <a:t>ими</a:t>
            </a:r>
            <a:r>
              <a:rPr lang="ru-RU" sz="3200" b="1" dirty="0" smtClean="0"/>
              <a:t>  </a:t>
            </a:r>
            <a:r>
              <a:rPr lang="ru-RU" sz="3200" b="1" dirty="0" err="1" smtClean="0"/>
              <a:t>Міжнародної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програми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оцінки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освітніх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досягнень</a:t>
            </a:r>
            <a:r>
              <a:rPr lang="ru-RU" sz="3200" b="1" dirty="0" smtClean="0"/>
              <a:t> </a:t>
            </a:r>
            <a:r>
              <a:rPr lang="ru-RU" sz="3200" b="1" dirty="0" err="1" smtClean="0"/>
              <a:t>іноземних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учнів</a:t>
            </a:r>
            <a:r>
              <a:rPr lang="ru-RU" sz="3200" b="1" dirty="0" smtClean="0"/>
              <a:t> PISA</a:t>
            </a:r>
            <a:r>
              <a:rPr lang="en-US" sz="3200" b="1" dirty="0" smtClean="0"/>
              <a:t>,</a:t>
            </a:r>
            <a:r>
              <a:rPr lang="ru-RU" sz="3200" b="1" dirty="0" smtClean="0"/>
              <a:t>  </a:t>
            </a:r>
            <a:r>
              <a:rPr lang="ru-RU" sz="3200" b="1" dirty="0" err="1" smtClean="0"/>
              <a:t>Сінгапур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посів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4-е </a:t>
            </a:r>
            <a:r>
              <a:rPr lang="ru-RU" sz="3200" b="1" dirty="0" err="1" smtClean="0">
                <a:solidFill>
                  <a:srgbClr val="FF0000"/>
                </a:solidFill>
              </a:rPr>
              <a:t>місце</a:t>
            </a:r>
            <a:r>
              <a:rPr lang="ru-RU" sz="3200" b="1" dirty="0" smtClean="0">
                <a:solidFill>
                  <a:srgbClr val="FF0000"/>
                </a:solidFill>
              </a:rPr>
              <a:t> у </a:t>
            </a:r>
            <a:r>
              <a:rPr lang="ru-RU" sz="3200" b="1" dirty="0" err="1" smtClean="0">
                <a:solidFill>
                  <a:srgbClr val="FF0000"/>
                </a:solidFill>
              </a:rPr>
              <a:t>світі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_14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32657"/>
            <a:ext cx="8820472" cy="6525343"/>
          </a:xfrm>
        </p:spPr>
      </p:pic>
      <p:sp>
        <p:nvSpPr>
          <p:cNvPr id="4" name="Прямоугольник 3"/>
          <p:cNvSpPr/>
          <p:nvPr/>
        </p:nvSpPr>
        <p:spPr>
          <a:xfrm>
            <a:off x="611560" y="836712"/>
            <a:ext cx="810670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Програми для створення </a:t>
            </a:r>
            <a:r>
              <a:rPr lang="uk-UA" smtClean="0"/>
              <a:t>асоціативних карт</a:t>
            </a:r>
            <a:br>
              <a:rPr lang="uk-UA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8892480" cy="655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e4d386d2eecf4.88548222hurski_12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1196752"/>
            <a:ext cx="5715000" cy="4743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88640"/>
            <a:ext cx="6408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Ми тонемо в інформації і   задихаємось від нестачі   знань</a:t>
            </a:r>
            <a:r>
              <a:rPr lang="uk-UA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16832"/>
            <a:ext cx="3707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Один  номер  газети </a:t>
            </a:r>
            <a:r>
              <a:rPr lang="uk-UA" sz="2600" b="1" i="1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 err="1" smtClean="0">
                <a:latin typeface="Times New Roman" pitchFamily="18" charset="0"/>
                <a:cs typeface="Times New Roman" pitchFamily="18" charset="0"/>
              </a:rPr>
              <a:t>York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b="1" i="1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 містить  сьогодні   інформації  </a:t>
            </a:r>
          </a:p>
          <a:p>
            <a:pPr algn="ctr"/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 більше, ніж її отримував  житель </a:t>
            </a:r>
          </a:p>
          <a:p>
            <a:pPr algn="ctr"/>
            <a:r>
              <a:rPr lang="uk-UA" sz="2600" b="1" i="1" dirty="0" smtClean="0">
                <a:latin typeface="Times New Roman" pitchFamily="18" charset="0"/>
                <a:cs typeface="Times New Roman" pitchFamily="18" charset="0"/>
              </a:rPr>
              <a:t>XVIII століття  за все своє життя.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выхо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340768"/>
            <a:ext cx="5364088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 </a:t>
            </a:r>
            <a:r>
              <a:rPr lang="uk-UA" sz="2800" b="1" dirty="0" smtClean="0"/>
              <a:t>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Об’єктом дослідження є комп’ютерні програми, що надають можливість створення діаграм зв’язку, або інтелект-карт.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2494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Картування мислення  – метод, який дозволяє людині подолати  інформаційний потік, керувати ним і структурувати його.</a:t>
            </a:r>
            <a:r>
              <a:rPr lang="uk-UA" sz="2800" dirty="0" smtClean="0"/>
              <a:t> </a:t>
            </a:r>
            <a:endParaRPr lang="ru-RU" sz="2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рис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8496944" cy="6525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35696" y="404664"/>
            <a:ext cx="5517271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Одного разу в 1960-х роках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один зневірений студент безуспішно 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Намагався  впоратися 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 величезною кількістю 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навчального матеріалу, 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 йому загрожував провал на</a:t>
            </a:r>
          </a:p>
          <a:p>
            <a:pPr algn="ctr"/>
            <a:r>
              <a:rPr lang="uk-UA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іспитах. Це був Тоні Бьюзен</a:t>
            </a:r>
            <a:r>
              <a:rPr lang="uk-UA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Рисунок 8" descr="Бьюз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476672"/>
            <a:ext cx="4248473" cy="5688632"/>
          </a:xfrm>
          <a:prstGeom prst="rect">
            <a:avLst/>
          </a:prstGeom>
        </p:spPr>
      </p:pic>
      <p:pic>
        <p:nvPicPr>
          <p:cNvPr id="10" name="Рисунок 9" descr="супермышл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04664"/>
            <a:ext cx="4032448" cy="5760640"/>
          </a:xfrm>
          <a:prstGeom prst="rect">
            <a:avLst/>
          </a:prstGeom>
        </p:spPr>
      </p:pic>
      <p:pic>
        <p:nvPicPr>
          <p:cNvPr id="5" name="Рисунок 4" descr="Главная иде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98301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0032" y="1052736"/>
            <a:ext cx="391158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Класифікація 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комп’ютерних 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програм  для 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діаграм 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зв’язку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36712"/>
            <a:ext cx="8676217" cy="5112568"/>
          </a:xfrm>
          <a:prstGeom prst="rect">
            <a:avLst/>
          </a:prstGeom>
          <a:noFill/>
        </p:spPr>
      </p:pic>
      <p:pic>
        <p:nvPicPr>
          <p:cNvPr id="7" name="Рисунок 6" descr="Робота МАН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8640960" cy="6120680"/>
          </a:xfrm>
          <a:prstGeom prst="rect">
            <a:avLst/>
          </a:prstGeom>
        </p:spPr>
      </p:pic>
      <p:pic>
        <p:nvPicPr>
          <p:cNvPr id="10" name="Рисунок 9" descr="Пищевые добавки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260648"/>
            <a:ext cx="8748451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55539" cy="64533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Рис_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27913" y="1340768"/>
            <a:ext cx="8516087" cy="5517232"/>
          </a:xfrm>
        </p:spPr>
      </p:pic>
      <p:pic>
        <p:nvPicPr>
          <p:cNvPr id="9" name="Рисунок 8" descr="Рис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3040" y="1340768"/>
            <a:ext cx="8640960" cy="5517232"/>
          </a:xfrm>
          <a:prstGeom prst="rect">
            <a:avLst/>
          </a:prstGeom>
        </p:spPr>
      </p:pic>
      <p:pic>
        <p:nvPicPr>
          <p:cNvPr id="10" name="Рисунок 9" descr="Рис_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268760"/>
            <a:ext cx="8593082" cy="5589240"/>
          </a:xfrm>
          <a:prstGeom prst="rect">
            <a:avLst/>
          </a:prstGeom>
        </p:spPr>
      </p:pic>
      <p:pic>
        <p:nvPicPr>
          <p:cNvPr id="11" name="Рисунок 10" descr="Рис_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1268760"/>
            <a:ext cx="8397115" cy="5589240"/>
          </a:xfrm>
          <a:prstGeom prst="rect">
            <a:avLst/>
          </a:prstGeom>
        </p:spPr>
      </p:pic>
      <p:pic>
        <p:nvPicPr>
          <p:cNvPr id="12" name="Рисунок 11" descr="Рис_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5" y="1268760"/>
            <a:ext cx="8512015" cy="5589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404664"/>
            <a:ext cx="81660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Створення діаграми 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зв’язку,або інтелект-карти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_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8496944" cy="5782388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0"/>
            <a:ext cx="75168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Результати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дослідження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Рис_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980728"/>
            <a:ext cx="8630673" cy="5760640"/>
          </a:xfrm>
          <a:prstGeom prst="rect">
            <a:avLst/>
          </a:prstGeom>
        </p:spPr>
      </p:pic>
      <p:pic>
        <p:nvPicPr>
          <p:cNvPr id="7" name="Рисунок 6" descr="Рис_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764704"/>
            <a:ext cx="8820472" cy="6100816"/>
          </a:xfrm>
          <a:prstGeom prst="rect">
            <a:avLst/>
          </a:prstGeom>
        </p:spPr>
      </p:pic>
      <p:pic>
        <p:nvPicPr>
          <p:cNvPr id="8" name="Рисунок 7" descr="Рис_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764704"/>
            <a:ext cx="8820472" cy="6093296"/>
          </a:xfrm>
          <a:prstGeom prst="rect">
            <a:avLst/>
          </a:prstGeom>
        </p:spPr>
      </p:pic>
      <p:pic>
        <p:nvPicPr>
          <p:cNvPr id="9" name="Рисунок 8" descr="Рис_2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764704"/>
            <a:ext cx="8820472" cy="6093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1012</TotalTime>
  <Words>169</Words>
  <Application>Microsoft Office PowerPoint</Application>
  <PresentationFormat>Экран (4:3)</PresentationFormat>
  <Paragraphs>57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   </vt:lpstr>
      <vt:lpstr>Програми для створення асоціативних карт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</dc:title>
  <cp:lastModifiedBy>Zver</cp:lastModifiedBy>
  <cp:revision>45</cp:revision>
  <dcterms:modified xsi:type="dcterms:W3CDTF">2011-12-20T05:19:59Z</dcterms:modified>
</cp:coreProperties>
</file>