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87" r:id="rId3"/>
    <p:sldId id="290" r:id="rId4"/>
    <p:sldId id="288" r:id="rId5"/>
    <p:sldId id="291" r:id="rId6"/>
    <p:sldId id="306" r:id="rId7"/>
    <p:sldId id="294" r:id="rId8"/>
    <p:sldId id="303" r:id="rId9"/>
    <p:sldId id="301" r:id="rId10"/>
    <p:sldId id="295" r:id="rId11"/>
    <p:sldId id="305" r:id="rId12"/>
    <p:sldId id="302" r:id="rId13"/>
    <p:sldId id="308" r:id="rId14"/>
    <p:sldId id="309" r:id="rId15"/>
    <p:sldId id="311" r:id="rId16"/>
    <p:sldId id="310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283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36"/>
    <p:penClr>
      <a:srgbClr val="FF0000"/>
    </p:penClr>
  </p:showPr>
  <p:clrMru>
    <a:srgbClr val="33CCFF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00F7F0D6-281B-49C6-8B37-A47CEE565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uk-UA" smtClean="0">
              <a:latin typeface="Times New Roman" pitchFamily="18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8E1C7-47BC-411C-A4C3-C5C766E1FBE9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uk-UA" smtClean="0">
              <a:latin typeface="Times New Roman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FE4F-8D06-4F96-B6F3-11FD3C0D7074}" type="slidenum">
              <a:rPr lang="ru-RU" smtClean="0">
                <a:latin typeface="Times New Roman" pitchFamily="18" charset="0"/>
              </a:rPr>
              <a:pPr/>
              <a:t>12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7F0D6-281B-49C6-8B37-A47CEE565A7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F04F-F29E-4C11-A21E-9B3290C1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0A7E-E560-45FF-98F5-2EA5CCCA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3A19-6D3B-45BE-8FCF-15941977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0332-A747-4E96-BA9D-841F2C93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2CCB-43D6-4028-8AD4-13E5D7C91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3125-6A42-42EA-8A05-3C602AD17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DC16-94A3-4F0B-AEA6-4C6BA76FB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7872-4490-4EF3-975F-DF14D00F5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B133-2DF7-478B-8D56-AD34F9779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123A1-BEDC-4B88-9837-FCE94F86A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D340-9D07-48ED-AF16-455286AA1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36EC-F89E-4795-A500-2BA6BEAFD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5ED4CB1D-9564-4CC5-8E4A-BBF49DE59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4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642938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102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63" y="1214438"/>
            <a:ext cx="8215312" cy="528637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“</a:t>
            </a:r>
            <a:r>
              <a:rPr lang="uk-UA" sz="2800" b="1" smtClean="0">
                <a:solidFill>
                  <a:srgbClr val="FFFF00"/>
                </a:solidFill>
              </a:rPr>
              <a:t>РОЗВИТОК  В  УЧНІВСЬКОЇ МОЛОДІ  ІНТЕРЕСУ  ДО  ТРАНСПОРТНОЇ  ТЕХНІКИ, ЗАСОБАМИ  МОДЕЛЮВАННЯ  ТА МАКЕТУВАННЯ  ВІТРИЛЬНИКІВ”</a:t>
            </a:r>
            <a:endParaRPr lang="uk-UA" sz="2800" smtClean="0">
              <a:solidFill>
                <a:srgbClr val="FFFF00"/>
              </a:solidFill>
            </a:endParaRPr>
          </a:p>
          <a:p>
            <a:endParaRPr lang="uk-UA" sz="2800" smtClean="0"/>
          </a:p>
          <a:p>
            <a:endParaRPr lang="uk-UA" sz="2800" smtClean="0"/>
          </a:p>
          <a:p>
            <a:r>
              <a:rPr lang="uk-UA" sz="2800" smtClean="0"/>
              <a:t>Петренко Леонід Андрійович</a:t>
            </a:r>
          </a:p>
          <a:p>
            <a:endParaRPr lang="ru-RU" sz="2800" smtClean="0"/>
          </a:p>
        </p:txBody>
      </p:sp>
      <p:graphicFrame>
        <p:nvGraphicFramePr>
          <p:cNvPr id="1026" name="Object 15"/>
          <p:cNvGraphicFramePr>
            <a:graphicFrameLocks/>
          </p:cNvGraphicFramePr>
          <p:nvPr/>
        </p:nvGraphicFramePr>
        <p:xfrm>
          <a:off x="3348038" y="5543550"/>
          <a:ext cx="2714625" cy="1314450"/>
        </p:xfrm>
        <a:graphic>
          <a:graphicData uri="http://schemas.openxmlformats.org/presentationml/2006/ole">
            <p:oleObj spid="_x0000_s1026" name="Clip" r:id="rId4" imgW="2908080" imgH="1423800" progId="MS_ClipArt_Gallery.2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334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mtClean="0">
                <a:solidFill>
                  <a:srgbClr val="FFFF00"/>
                </a:solidFill>
              </a:rPr>
              <a:t>Тематичний</a:t>
            </a:r>
            <a:r>
              <a:rPr lang="uk-UA" smtClean="0"/>
              <a:t> </a:t>
            </a:r>
            <a:r>
              <a:rPr lang="uk-UA" smtClean="0">
                <a:solidFill>
                  <a:srgbClr val="FFFF00"/>
                </a:solidFill>
              </a:rPr>
              <a:t>план гуртка</a:t>
            </a:r>
            <a:r>
              <a:rPr lang="uk-UA" smtClean="0"/>
              <a:t>  </a:t>
            </a:r>
            <a:r>
              <a:rPr lang="uk-UA" smtClean="0">
                <a:solidFill>
                  <a:schemeClr val="bg1"/>
                </a:solidFill>
              </a:rPr>
              <a:t>Судномоделювання </a:t>
            </a:r>
            <a:br>
              <a:rPr lang="uk-UA" smtClean="0">
                <a:solidFill>
                  <a:schemeClr val="bg1"/>
                </a:solidFill>
              </a:rPr>
            </a:br>
            <a:r>
              <a:rPr lang="uk-UA" smtClean="0">
                <a:solidFill>
                  <a:schemeClr val="bg1"/>
                </a:solidFill>
              </a:rPr>
              <a:t>початкового рівня</a:t>
            </a:r>
            <a:br>
              <a:rPr lang="uk-UA" smtClean="0">
                <a:solidFill>
                  <a:schemeClr val="bg1"/>
                </a:solidFill>
              </a:rPr>
            </a:br>
            <a:r>
              <a:rPr lang="uk-UA" smtClean="0">
                <a:solidFill>
                  <a:schemeClr val="bg1"/>
                </a:solidFill>
              </a:rPr>
              <a:t> (перший рік навчання)</a:t>
            </a:r>
            <a:r>
              <a:rPr lang="uk-UA" smtClean="0"/>
              <a:t/>
            </a:r>
            <a:br>
              <a:rPr lang="uk-UA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endParaRPr lang="ru-RU" sz="4000" smtClean="0"/>
          </a:p>
        </p:txBody>
      </p:sp>
    </p:spTree>
  </p:cSld>
  <p:clrMapOvr>
    <a:masterClrMapping/>
  </p:clrMapOvr>
  <p:transition spd="slow" advTm="4166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8501063" cy="5143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 advTm="3976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17032009(0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807243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306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7847012" cy="5043488"/>
          </a:xfrm>
        </p:spPr>
        <p:txBody>
          <a:bodyPr/>
          <a:lstStyle/>
          <a:p>
            <a:pPr>
              <a:buFontTx/>
              <a:buNone/>
            </a:pPr>
            <a:r>
              <a:rPr lang="uk-UA" sz="4000" smtClean="0">
                <a:solidFill>
                  <a:srgbClr val="FFFF00"/>
                </a:solidFill>
              </a:rPr>
              <a:t>Учень повинен знати</a:t>
            </a:r>
            <a:r>
              <a:rPr lang="uk-UA" smtClean="0">
                <a:solidFill>
                  <a:srgbClr val="FFFF00"/>
                </a:solidFill>
              </a:rPr>
              <a:t>: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будову та властивості суден;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 </a:t>
            </a:r>
            <a:r>
              <a:rPr lang="uk-UA" sz="2800" smtClean="0">
                <a:solidFill>
                  <a:schemeClr val="bg1"/>
                </a:solidFill>
              </a:rPr>
              <a:t>типи кораблів і суден;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геометрію конусу судна, його властивості;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суднові пристрої;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специфічні суднові речі;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навігаційне обладнання;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технологію обробки металів;</a:t>
            </a:r>
          </a:p>
          <a:p>
            <a:r>
              <a:rPr lang="uk-UA" sz="2800" smtClean="0">
                <a:solidFill>
                  <a:schemeClr val="bg1"/>
                </a:solidFill>
              </a:rPr>
              <a:t> інструмент для обробки металів.</a:t>
            </a:r>
            <a:endParaRPr lang="ru-RU" sz="2800" smtClean="0">
              <a:solidFill>
                <a:schemeClr val="bg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7959725" y="404813"/>
          <a:ext cx="490538" cy="720725"/>
        </p:xfrm>
        <a:graphic>
          <a:graphicData uri="http://schemas.openxmlformats.org/presentationml/2006/ole">
            <p:oleObj spid="_x0000_s3074" name="Klip" r:id="rId4" imgW="2247480" imgH="3306240" progId="MS_ClipArt_Gallery.2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675313" y="3573463"/>
          <a:ext cx="2438400" cy="1398587"/>
        </p:xfrm>
        <a:graphic>
          <a:graphicData uri="http://schemas.openxmlformats.org/presentationml/2006/ole">
            <p:oleObj spid="_x0000_s3075" name="Документ" r:id="rId5" imgW="1791360" imgH="1026720" progId="Word.Document.8">
              <p:embed/>
            </p:oleObj>
          </a:graphicData>
        </a:graphic>
      </p:graphicFrame>
    </p:spTree>
  </p:cSld>
  <p:clrMapOvr>
    <a:masterClrMapping/>
  </p:clrMapOvr>
  <p:transition spd="slow" advTm="452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0350"/>
            <a:ext cx="7989888" cy="70564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mtClean="0">
                <a:solidFill>
                  <a:srgbClr val="FFFF00"/>
                </a:solidFill>
              </a:rPr>
              <a:t>Учень повинен уміти: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вимірювальним і креслярським інструментом;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читати та виконувати креслення;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столярним і слюсарним інструментом;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обладнанням для виготовлення деталей із пластика;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обладнанням для штампування деталей;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 виконувати роботи на верстатах: свердлувальному, токарному, фрезерному;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виконувати фарбувальні роботи;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й обслуговувати модельні двигуни;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й обслуговувати акумулятори;</a:t>
            </a:r>
          </a:p>
          <a:p>
            <a:pPr>
              <a:lnSpc>
                <a:spcPct val="80000"/>
              </a:lnSpc>
            </a:pPr>
            <a:r>
              <a:rPr lang="uk-UA" sz="2400" smtClean="0">
                <a:solidFill>
                  <a:schemeClr val="bg1"/>
                </a:solidFill>
              </a:rPr>
              <a:t> користуватися радіоапаратурою керування моделями;</a:t>
            </a: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bg1"/>
                </a:solidFill>
              </a:rPr>
              <a:t> виготовляти автоматичні пристрої. </a:t>
            </a:r>
            <a:endParaRPr lang="uk-UA" sz="2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04813"/>
            <a:ext cx="53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396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efaul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8496300" cy="6264275"/>
          </a:xfrm>
        </p:spPr>
      </p:pic>
    </p:spTree>
  </p:cSld>
  <p:clrMapOvr>
    <a:masterClrMapping/>
  </p:clrMapOvr>
  <p:transition spd="slow" advTm="4086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8496300" cy="6264275"/>
          </a:xfrm>
        </p:spPr>
      </p:pic>
    </p:spTree>
  </p:cSld>
  <p:clrMapOvr>
    <a:masterClrMapping/>
  </p:clrMapOvr>
  <p:transition spd="slow" advTm="3395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I:\КУРСИ ГАЛИНКИ\диплом я\фото судном. гуртка\1201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09800"/>
            <a:ext cx="4876800" cy="3657600"/>
          </a:xfrm>
          <a:noFill/>
        </p:spPr>
      </p:pic>
      <p:pic>
        <p:nvPicPr>
          <p:cNvPr id="18436" name="Picture 3" descr="I:\КУРСИ ГАЛИНКИ\диплом я\фото судном. гуртка\17032009(02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3714750"/>
            <a:ext cx="3810000" cy="2857500"/>
          </a:xfrm>
          <a:noFill/>
        </p:spPr>
      </p:pic>
      <p:pic>
        <p:nvPicPr>
          <p:cNvPr id="18437" name="Picture 4" descr="I:\КУРСИ ГАЛИНКИ\диплом я\фото судном. гуртка\СЮТ 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85750"/>
            <a:ext cx="4357687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165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I:\моя\IMG_4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820738"/>
            <a:ext cx="7905750" cy="5929312"/>
          </a:xfrm>
          <a:noFill/>
        </p:spPr>
      </p:pic>
    </p:spTree>
  </p:cSld>
  <p:clrMapOvr>
    <a:masterClrMapping/>
  </p:clrMapOvr>
  <p:transition spd="slow" advTm="3325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I:\моя\корабли\19022009(00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09800"/>
            <a:ext cx="4876800" cy="3657600"/>
          </a:xfrm>
          <a:noFill/>
        </p:spPr>
      </p:pic>
    </p:spTree>
  </p:cSld>
  <p:clrMapOvr>
    <a:masterClrMapping/>
  </p:clrMapOvr>
  <p:transition spd="slow" advTm="3024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>
          <a:xfrm>
            <a:off x="755650" y="620713"/>
            <a:ext cx="8101013" cy="4962525"/>
          </a:xfrm>
        </p:spPr>
        <p:txBody>
          <a:bodyPr/>
          <a:lstStyle/>
          <a:p>
            <a:pPr algn="l"/>
            <a:r>
              <a:rPr lang="uk-UA" smtClean="0"/>
              <a:t> </a:t>
            </a:r>
            <a:r>
              <a:rPr lang="ru-RU" b="1" smtClean="0">
                <a:solidFill>
                  <a:srgbClr val="FFFF00"/>
                </a:solidFill>
              </a:rPr>
              <a:t>Актуальність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зумовлена новими соціальними вимогами, відповідними стратегічними змінами у розвитку освіти.</a:t>
            </a:r>
          </a:p>
        </p:txBody>
      </p:sp>
    </p:spTree>
  </p:cSld>
  <p:clrMapOvr>
    <a:masterClrMapping/>
  </p:clrMapOvr>
  <p:transition spd="slow" advTm="5117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моя\ПЕТРЕНКО\1201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09800"/>
            <a:ext cx="4876800" cy="3657600"/>
          </a:xfrm>
          <a:noFill/>
        </p:spPr>
      </p:pic>
    </p:spTree>
  </p:cSld>
  <p:clrMapOvr>
    <a:masterClrMapping/>
  </p:clrMapOvr>
  <p:transition spd="slow" advTm="3465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I:\моя\ПЕТРЕНКО\сют 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154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I:\моя\ПЕТРЕНКО\сют 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845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I:\моя\ПЕТРЕНКО\сют 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4366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I:\моя\ПЕТРЕНКО\Изображение 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0" y="2233613"/>
            <a:ext cx="5461000" cy="3609975"/>
          </a:xfrm>
          <a:noFill/>
        </p:spPr>
      </p:pic>
    </p:spTree>
  </p:cSld>
  <p:clrMapOvr>
    <a:masterClrMapping/>
  </p:clrMapOvr>
  <p:transition spd="slow" advTm="3064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I:\моя\ПЕТРЕНКО\Изображение 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0" y="2087563"/>
            <a:ext cx="5461000" cy="3902075"/>
          </a:xfrm>
          <a:noFill/>
        </p:spPr>
      </p:pic>
    </p:spTree>
  </p:cSld>
  <p:clrMapOvr>
    <a:masterClrMapping/>
  </p:clrMapOvr>
  <p:transition spd="slow" advTm="2954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I:\моя\ПЕТРЕНКО\08042009(00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09800"/>
            <a:ext cx="4876800" cy="3657600"/>
          </a:xfrm>
          <a:noFill/>
        </p:spPr>
      </p:pic>
    </p:spTree>
  </p:cSld>
  <p:clrMapOvr>
    <a:masterClrMapping/>
  </p:clrMapOvr>
  <p:transition spd="slow" advTm="3385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I:\моя\змагання радіо м 2011\змагання міські 2011 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174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I:\моя\змагання радіо м 2011\змагання міські 2011 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364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I:\моя\змагання радіо м 2011\змагання міські 2011 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265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847013" cy="4668838"/>
          </a:xfrm>
        </p:spPr>
        <p:txBody>
          <a:bodyPr/>
          <a:lstStyle/>
          <a:p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Мета дослідження</a:t>
            </a:r>
            <a:r>
              <a:rPr lang="ru-RU" sz="4000" i="1" smtClean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ru-RU" sz="4000" i="1" smtClean="0">
                <a:latin typeface="Arial" charset="0"/>
                <a:cs typeface="Arial" charset="0"/>
              </a:rPr>
              <a:t> 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600" smtClean="0">
                <a:solidFill>
                  <a:schemeClr val="bg1"/>
                </a:solidFill>
              </a:rPr>
              <a:t>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/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теоретично обгрунтувати  й експериментально перевірити зміст та методику програ</a:t>
            </a:r>
            <a:r>
              <a:rPr lang="uk-UA" sz="3600" smtClean="0">
                <a:solidFill>
                  <a:schemeClr val="bg1"/>
                </a:solidFill>
              </a:rPr>
              <a:t>ми</a:t>
            </a:r>
            <a:r>
              <a:rPr lang="ru-RU" sz="3600" smtClean="0">
                <a:solidFill>
                  <a:schemeClr val="bg1"/>
                </a:solidFill>
              </a:rPr>
              <a:t>  </a:t>
            </a:r>
            <a:r>
              <a:rPr lang="uk-UA" sz="3600" smtClean="0">
                <a:solidFill>
                  <a:schemeClr val="bg1"/>
                </a:solidFill>
              </a:rPr>
              <a:t>початкового рівня</a:t>
            </a:r>
            <a:br>
              <a:rPr lang="uk-UA" sz="3600" smtClean="0">
                <a:solidFill>
                  <a:schemeClr val="bg1"/>
                </a:solidFill>
              </a:rPr>
            </a:br>
            <a:r>
              <a:rPr lang="uk-UA" sz="3600" smtClean="0">
                <a:solidFill>
                  <a:schemeClr val="bg1"/>
                </a:solidFill>
              </a:rPr>
              <a:t>судномодельного гуртка(перший рік навчання)</a:t>
            </a:r>
            <a:r>
              <a:rPr lang="ru-RU" sz="3600" smtClean="0">
                <a:solidFill>
                  <a:schemeClr val="bg1"/>
                </a:solidFill>
              </a:rPr>
              <a:t> на прикладі макетування вітрильників</a:t>
            </a:r>
          </a:p>
        </p:txBody>
      </p:sp>
      <p:graphicFrame>
        <p:nvGraphicFramePr>
          <p:cNvPr id="2050" name="Object 6"/>
          <p:cNvGraphicFramePr>
            <a:graphicFrameLocks/>
          </p:cNvGraphicFramePr>
          <p:nvPr/>
        </p:nvGraphicFramePr>
        <p:xfrm>
          <a:off x="6588125" y="260350"/>
          <a:ext cx="1785938" cy="2071688"/>
        </p:xfrm>
        <a:graphic>
          <a:graphicData uri="http://schemas.openxmlformats.org/presentationml/2006/ole">
            <p:oleObj spid="_x0000_s2050" name="Image.Server" r:id="rId4" imgW="1285560" imgH="1655640" progId="Image.Server">
              <p:embed/>
            </p:oleObj>
          </a:graphicData>
        </a:graphic>
      </p:graphicFrame>
    </p:spTree>
  </p:cSld>
  <p:clrMapOvr>
    <a:masterClrMapping/>
  </p:clrMapOvr>
  <p:transition spd="slow" advTm="4646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I:\моя\змагання радіо м 2011\змагання міські 2011 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305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I:\моя\змагання радіо м 2011\змагання міські 2011 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2985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I:\моя\змагання радіо м 2011\змагання міські 2011 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094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I:\моя\змагання радіо м 2011\змагання міські 2011 0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705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I:\моя\змагання радіо м 2011\змагання міські 2011 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184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I:\моя\змагання радіо м 2011\змагання міські 2011 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</p:spTree>
  </p:cSld>
  <p:clrMapOvr>
    <a:masterClrMapping/>
  </p:clrMapOvr>
  <p:transition spd="slow" advTm="3635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1143000"/>
          </a:xfrm>
        </p:spPr>
        <p:txBody>
          <a:bodyPr/>
          <a:lstStyle/>
          <a:p>
            <a:r>
              <a:rPr lang="uk-UA" sz="6000" b="1" smtClean="0">
                <a:solidFill>
                  <a:srgbClr val="FFFF00"/>
                </a:solidFill>
              </a:rPr>
              <a:t>ДЯКУЮ</a:t>
            </a:r>
            <a:br>
              <a:rPr lang="uk-UA" sz="6000" b="1" smtClean="0">
                <a:solidFill>
                  <a:srgbClr val="FFFF00"/>
                </a:solidFill>
              </a:rPr>
            </a:br>
            <a:r>
              <a:rPr lang="uk-UA" sz="6000" b="1" smtClean="0">
                <a:solidFill>
                  <a:srgbClr val="FFFF00"/>
                </a:solidFill>
              </a:rPr>
              <a:t> ЗА </a:t>
            </a:r>
            <a:br>
              <a:rPr lang="uk-UA" sz="6000" b="1" smtClean="0">
                <a:solidFill>
                  <a:srgbClr val="FFFF00"/>
                </a:solidFill>
              </a:rPr>
            </a:br>
            <a:r>
              <a:rPr lang="uk-UA" sz="6000" b="1" smtClean="0">
                <a:solidFill>
                  <a:srgbClr val="FFFF00"/>
                </a:solidFill>
              </a:rPr>
              <a:t>УВАГУ !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86750" cy="5661025"/>
          </a:xfrm>
        </p:spPr>
        <p:txBody>
          <a:bodyPr/>
          <a:lstStyle/>
          <a:p>
            <a:pPr algn="l"/>
            <a:r>
              <a:rPr lang="uk-UA" sz="40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Основне завдання :</a:t>
            </a:r>
            <a:r>
              <a:rPr lang="uk-UA" sz="3600" b="1" smtClean="0">
                <a:solidFill>
                  <a:srgbClr val="FFFF00"/>
                </a:solidFill>
              </a:rPr>
              <a:t/>
            </a:r>
            <a:br>
              <a:rPr lang="uk-UA" sz="3600" b="1" smtClean="0">
                <a:solidFill>
                  <a:srgbClr val="FFFF00"/>
                </a:solidFill>
              </a:rPr>
            </a:br>
            <a:r>
              <a:rPr lang="ru-RU" sz="3600" smtClean="0"/>
              <a:t> </a:t>
            </a:r>
            <a:r>
              <a:rPr lang="ru-RU" sz="3600" smtClean="0">
                <a:solidFill>
                  <a:schemeClr val="bg1"/>
                </a:solidFill>
              </a:rPr>
              <a:t>-</a:t>
            </a:r>
            <a:r>
              <a:rPr lang="uk-UA" sz="3600" smtClean="0">
                <a:solidFill>
                  <a:schemeClr val="bg1"/>
                </a:solidFill>
              </a:rPr>
              <a:t> </a:t>
            </a:r>
            <a:r>
              <a:rPr lang="ru-RU" sz="3600" smtClean="0">
                <a:solidFill>
                  <a:schemeClr val="bg1"/>
                </a:solidFill>
              </a:rPr>
              <a:t>сформувати відношення для дозвілля  як до часу самовдосконалення, саморозвитку;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- навчити учнів </a:t>
            </a:r>
            <a:r>
              <a:rPr lang="ru-RU" sz="3600" smtClean="0">
                <a:solidFill>
                  <a:srgbClr val="FF0000"/>
                </a:solidFill>
              </a:rPr>
              <a:t>розумно</a:t>
            </a:r>
            <a:r>
              <a:rPr lang="ru-RU" sz="3600" smtClean="0">
                <a:solidFill>
                  <a:schemeClr val="bg1"/>
                </a:solidFill>
              </a:rPr>
              <a:t> проводити вільний час;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- створити умови для самостійної, творчої, соціальнозначимої діяльності учнів основної школи.</a:t>
            </a:r>
            <a:r>
              <a:rPr lang="ru-RU" sz="3600" smtClean="0"/>
              <a:t> </a:t>
            </a:r>
          </a:p>
        </p:txBody>
      </p:sp>
      <p:pic>
        <p:nvPicPr>
          <p:cNvPr id="28677" name="Picture 5" descr="CTOFF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377" y="4805201"/>
            <a:ext cx="2362490" cy="18322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 spd="slow" advTm="507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534025"/>
          </a:xfrm>
        </p:spPr>
        <p:txBody>
          <a:bodyPr/>
          <a:lstStyle/>
          <a:p>
            <a:r>
              <a:rPr lang="uk-UA" sz="40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Об</a:t>
            </a:r>
            <a:r>
              <a:rPr lang="en-US" sz="40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’</a:t>
            </a:r>
            <a:r>
              <a:rPr lang="uk-UA" sz="40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єкт дослідження</a:t>
            </a:r>
            <a:r>
              <a:rPr lang="uk-UA" sz="4000" i="1" smtClean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3600" i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3600" smtClean="0"/>
              <a:t> </a:t>
            </a:r>
            <a:r>
              <a:rPr lang="uk-UA" sz="3600" smtClean="0">
                <a:solidFill>
                  <a:schemeClr val="bg1"/>
                </a:solidFill>
                <a:latin typeface="Arial" charset="0"/>
              </a:rPr>
              <a:t>навчально-виховний процес</a:t>
            </a:r>
            <a:r>
              <a:rPr lang="uk-UA" sz="3600" smtClean="0">
                <a:solidFill>
                  <a:schemeClr val="bg1"/>
                </a:solidFill>
              </a:rPr>
              <a:t> </a:t>
            </a:r>
            <a:r>
              <a:rPr lang="uk-UA" sz="3600" smtClean="0">
                <a:solidFill>
                  <a:schemeClr val="bg1"/>
                </a:solidFill>
                <a:latin typeface="Arial" charset="0"/>
              </a:rPr>
              <a:t>у позашкільному закладі СЮТ</a:t>
            </a:r>
            <a:r>
              <a:rPr lang="uk-UA" sz="3600" smtClean="0">
                <a:solidFill>
                  <a:schemeClr val="bg1"/>
                </a:solidFill>
              </a:rPr>
              <a:t> </a:t>
            </a:r>
            <a:r>
              <a:rPr lang="uk-UA" sz="3600" smtClean="0">
                <a:solidFill>
                  <a:schemeClr val="bg1"/>
                </a:solidFill>
                <a:latin typeface="Arial" charset="0"/>
              </a:rPr>
              <a:t>у напрямку макетування за напрямком макетування траспортної техніки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7171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987925"/>
            <a:ext cx="18780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46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57188"/>
            <a:ext cx="7740650" cy="5746750"/>
          </a:xfrm>
        </p:spPr>
        <p:txBody>
          <a:bodyPr/>
          <a:lstStyle/>
          <a:p>
            <a:pPr>
              <a:buFontTx/>
              <a:buNone/>
            </a:pPr>
            <a:r>
              <a:rPr lang="uk-UA" sz="4000" b="1" i="1" smtClean="0">
                <a:solidFill>
                  <a:srgbClr val="FFFF00"/>
                </a:solidFill>
                <a:latin typeface="Arial" charset="0"/>
              </a:rPr>
              <a:t>Предмет дослідження:</a:t>
            </a:r>
          </a:p>
          <a:p>
            <a:pPr>
              <a:buFontTx/>
              <a:buNone/>
            </a:pPr>
            <a:endParaRPr lang="uk-UA" b="1" smtClean="0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None/>
            </a:pPr>
            <a:endParaRPr lang="uk-UA" b="1" smtClean="0">
              <a:solidFill>
                <a:srgbClr val="FFFF00"/>
              </a:solidFill>
              <a:latin typeface="Arial" charset="0"/>
            </a:endParaRPr>
          </a:p>
          <a:p>
            <a:pPr algn="just">
              <a:buFontTx/>
              <a:buNone/>
            </a:pPr>
            <a:r>
              <a:rPr lang="uk-UA" smtClean="0">
                <a:solidFill>
                  <a:schemeClr val="bg1"/>
                </a:solidFill>
                <a:latin typeface="Arial" charset="0"/>
              </a:rPr>
              <a:t>     Умови та засоби розвитку інтересу до транспортної техніки в учнів основної школи під час навчання у СЮТ</a:t>
            </a: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5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429125"/>
            <a:ext cx="1878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47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319588"/>
          </a:xfrm>
        </p:spPr>
        <p:txBody>
          <a:bodyPr/>
          <a:lstStyle/>
          <a:p>
            <a:r>
              <a:rPr lang="uk-UA" smtClean="0">
                <a:solidFill>
                  <a:srgbClr val="FFFF00"/>
                </a:solidFill>
              </a:rPr>
              <a:t>Дослід проводився  </a:t>
            </a:r>
            <a:br>
              <a:rPr lang="uk-UA" smtClean="0">
                <a:solidFill>
                  <a:srgbClr val="FFFF00"/>
                </a:solidFill>
              </a:rPr>
            </a:br>
            <a:r>
              <a:rPr lang="uk-UA" smtClean="0">
                <a:solidFill>
                  <a:srgbClr val="FFFF00"/>
                </a:solidFill>
              </a:rPr>
              <a:t>на базі Фастівської Станції Юних Техніків (СЮТ) </a:t>
            </a:r>
            <a:br>
              <a:rPr lang="uk-UA" smtClean="0">
                <a:solidFill>
                  <a:srgbClr val="FFFF00"/>
                </a:solidFill>
              </a:rPr>
            </a:br>
            <a:r>
              <a:rPr lang="uk-UA" smtClean="0">
                <a:solidFill>
                  <a:srgbClr val="FFFF00"/>
                </a:solidFill>
              </a:rPr>
              <a:t/>
            </a:r>
            <a:br>
              <a:rPr lang="uk-UA" smtClean="0">
                <a:solidFill>
                  <a:srgbClr val="FFFF00"/>
                </a:solidFill>
              </a:rPr>
            </a:br>
            <a:r>
              <a:rPr lang="uk-UA" smtClean="0">
                <a:solidFill>
                  <a:srgbClr val="FFFF00"/>
                </a:solidFill>
              </a:rPr>
              <a:t/>
            </a:r>
            <a:br>
              <a:rPr lang="uk-UA" smtClean="0">
                <a:solidFill>
                  <a:srgbClr val="FFFF00"/>
                </a:solidFill>
              </a:rPr>
            </a:br>
            <a:r>
              <a:rPr lang="uk-UA" smtClean="0">
                <a:solidFill>
                  <a:srgbClr val="FFFF00"/>
                </a:solidFill>
              </a:rPr>
              <a:t>м. Фастів, вул. Радянська, 21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3415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 advTm="4276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87450" y="908050"/>
            <a:ext cx="6840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 sz="24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92150"/>
            <a:ext cx="8748713" cy="4954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Arial" charset="0"/>
              </a:rPr>
              <a:t>Практичне значення одержаних результатів:</a:t>
            </a:r>
          </a:p>
          <a:p>
            <a:pPr algn="ctr"/>
            <a:r>
              <a:rPr lang="uk-UA" sz="3200" b="0">
                <a:solidFill>
                  <a:schemeClr val="bg1"/>
                </a:solidFill>
              </a:rPr>
              <a:t>Застосовано програму </a:t>
            </a:r>
            <a:r>
              <a:rPr lang="en-US" sz="3200" b="0">
                <a:solidFill>
                  <a:schemeClr val="bg1"/>
                </a:solidFill>
              </a:rPr>
              <a:t>“</a:t>
            </a:r>
            <a:r>
              <a:rPr lang="uk-UA" sz="3200">
                <a:solidFill>
                  <a:schemeClr val="bg1"/>
                </a:solidFill>
              </a:rPr>
              <a:t>РОЗВИТОК В УЧНІВСЬКОЇ МОЛОДІ ІНТЕРЕСУ ДО ТРАНСПОРТНОЇ ТЕХНІКИ, ЗАСОБАМИ МОДЕЛЮВАННЯ ТА МАКЕТУВАННЯ ВІТРИЛЬНИКІВ”, </a:t>
            </a:r>
            <a:r>
              <a:rPr lang="uk-UA" sz="3200" b="0">
                <a:solidFill>
                  <a:schemeClr val="bg1"/>
                </a:solidFill>
              </a:rPr>
              <a:t>яка містить педагогічне та методичне забезпечення по організації навчально</a:t>
            </a:r>
            <a:r>
              <a:rPr lang="en-US" sz="3200" b="0">
                <a:solidFill>
                  <a:schemeClr val="bg1"/>
                </a:solidFill>
              </a:rPr>
              <a:t>-</a:t>
            </a:r>
            <a:r>
              <a:rPr lang="uk-UA" sz="3200" b="0">
                <a:solidFill>
                  <a:schemeClr val="bg1"/>
                </a:solidFill>
              </a:rPr>
              <a:t>виховної діяльності учнів основної школи(гуртківців) з урахуванням їх особистих технічних інтересів до транспортної техніки .</a:t>
            </a:r>
            <a:endParaRPr lang="ru-RU" sz="3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66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2473</TotalTime>
  <Words>238</Words>
  <Application>Microsoft Office PowerPoint</Application>
  <PresentationFormat>Экран (4:3)</PresentationFormat>
  <Paragraphs>75</Paragraphs>
  <Slides>36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Times New Roman</vt:lpstr>
      <vt:lpstr>Arial</vt:lpstr>
      <vt:lpstr>Оформление по умолчанию</vt:lpstr>
      <vt:lpstr>Microsoft Clip Gallery</vt:lpstr>
      <vt:lpstr>Image.Server</vt:lpstr>
      <vt:lpstr>Документ Microsoft Word</vt:lpstr>
      <vt:lpstr> </vt:lpstr>
      <vt:lpstr> Актуальність зумовлена новими соціальними вимогами, відповідними стратегічними змінами у розвитку освіти.</vt:lpstr>
      <vt:lpstr> Мета дослідження:     теоретично обгрунтувати  й експериментально перевірити зміст та методику програми  початкового рівня судномодельного гуртка(перший рік навчання) на прикладі макетування вітрильників</vt:lpstr>
      <vt:lpstr>Основне завдання :  - сформувати відношення для дозвілля  як до часу самовдосконалення, саморозвитку;  - навчити учнів розумно проводити вільний час;  - створити умови для самостійної, творчої, соціальнозначимої діяльності учнів основної школи. </vt:lpstr>
      <vt:lpstr>Об’єкт дослідження:    навчально-виховний процес у позашкільному закладі СЮТ у напрямку макетування за напрямком макетування траспортної техніки</vt:lpstr>
      <vt:lpstr>Слайд 6</vt:lpstr>
      <vt:lpstr>Дослід проводився   на базі Фастівської Станції Юних Техніків (СЮТ)    м. Фастів, вул. Радянська, 21</vt:lpstr>
      <vt:lpstr>Слайд 8</vt:lpstr>
      <vt:lpstr>Слайд 9</vt:lpstr>
      <vt:lpstr>         Тематичний план гуртка  Судномоделювання  початкового рівня  (перший рік навчання)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ДЯКУЮ  ЗА  УВАГУ 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ТВОРЧИХ ЗДІБНОСТЕЙ УЧНІВ 5-9 КЛАСІВ ЗАСОБАМИ ЕРГОДИЗАЙНУ У ПРОЦЕСІ ТРУДОВОГО НАВЧАННЯ</dc:title>
  <dc:creator>1</dc:creator>
  <cp:lastModifiedBy>Zver</cp:lastModifiedBy>
  <cp:revision>107</cp:revision>
  <dcterms:created xsi:type="dcterms:W3CDTF">2007-05-24T12:47:09Z</dcterms:created>
  <dcterms:modified xsi:type="dcterms:W3CDTF">2012-07-12T11:44:45Z</dcterms:modified>
</cp:coreProperties>
</file>